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6858000" cy="9144000"/>
  <p:embeddedFontLst>
    <p:embeddedFont>
      <p:font typeface="Helvetica Neue"/>
      <p:regular r:id="rId16"/>
      <p:bold r:id="rId17"/>
      <p:italic r:id="rId18"/>
      <p:boldItalic r:id="rId19"/>
    </p:embeddedFont>
    <p:embeddedFont>
      <p:font typeface="Helvetica Neue Light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85FAC4C7-8AAB-4B93-ACC3-E186D933CDD6}">
  <a:tblStyle styleId="{85FAC4C7-8AAB-4B93-ACC3-E186D933CDD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HelveticaNeueLight-regular.fntdata"/><Relationship Id="rId11" Type="http://schemas.openxmlformats.org/officeDocument/2006/relationships/slide" Target="slides/slide6.xml"/><Relationship Id="rId22" Type="http://schemas.openxmlformats.org/officeDocument/2006/relationships/font" Target="fonts/HelveticaNeueLight-italic.fntdata"/><Relationship Id="rId10" Type="http://schemas.openxmlformats.org/officeDocument/2006/relationships/slide" Target="slides/slide5.xml"/><Relationship Id="rId21" Type="http://schemas.openxmlformats.org/officeDocument/2006/relationships/font" Target="fonts/HelveticaNeueLight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HelveticaNeueLight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HelveticaNeue-bold.fntdata"/><Relationship Id="rId16" Type="http://schemas.openxmlformats.org/officeDocument/2006/relationships/font" Target="fonts/HelveticaNeue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HelveticaNeue-boldItalic.fntdata"/><Relationship Id="rId6" Type="http://schemas.openxmlformats.org/officeDocument/2006/relationships/slide" Target="slides/slide1.xml"/><Relationship Id="rId18" Type="http://schemas.openxmlformats.org/officeDocument/2006/relationships/font" Target="fonts/HelveticaNeue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4637da5f3e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g4637da5f3e_0_4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48add0cd30_1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48add0cd30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g48add0cd30_1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4637da5f3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g4637da5f3e_0_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4637da5f3e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g4637da5f3e_0_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4637da5f3e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g4637da5f3e_0_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4637da5f3e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g4637da5f3e_0_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48add0cd30_1_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48add0cd30_1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g48add0cd30_1_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4637da5f3e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g4637da5f3e_0_3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4637da5f3e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g4637da5f3e_0_3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/>
          <p:nvPr>
            <p:ph type="title"/>
          </p:nvPr>
        </p:nvSpPr>
        <p:spPr>
          <a:xfrm>
            <a:off x="2145948" y="274638"/>
            <a:ext cx="6540851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  <a:defRPr b="0" i="0" sz="4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6" name="Google Shape;16;p2"/>
          <p:cNvSpPr txBox="1"/>
          <p:nvPr>
            <p:ph idx="1" type="body"/>
          </p:nvPr>
        </p:nvSpPr>
        <p:spPr>
          <a:xfrm>
            <a:off x="2145948" y="1600200"/>
            <a:ext cx="6540852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7F7F7F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1" type="ftr"/>
          </p:nvPr>
        </p:nvSpPr>
        <p:spPr>
          <a:xfrm>
            <a:off x="2145948" y="6356350"/>
            <a:ext cx="65408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/>
          <p:nvPr>
            <p:ph type="title"/>
          </p:nvPr>
        </p:nvSpPr>
        <p:spPr>
          <a:xfrm>
            <a:off x="2145948" y="274638"/>
            <a:ext cx="6540851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  <a:defRPr b="0" i="0" sz="4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3" name="Google Shape;73;p11"/>
          <p:cNvSpPr txBox="1"/>
          <p:nvPr>
            <p:ph idx="1" type="body"/>
          </p:nvPr>
        </p:nvSpPr>
        <p:spPr>
          <a:xfrm rot="5400000">
            <a:off x="3153392" y="592755"/>
            <a:ext cx="4525963" cy="654085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7F7F7F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Google Shape;74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11"/>
          <p:cNvSpPr txBox="1"/>
          <p:nvPr>
            <p:ph idx="11" type="ftr"/>
          </p:nvPr>
        </p:nvSpPr>
        <p:spPr>
          <a:xfrm>
            <a:off x="2145948" y="6356350"/>
            <a:ext cx="65408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2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  <a:defRPr b="0" i="0" sz="4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9" name="Google Shape;79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7F7F7F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Google Shape;80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12"/>
          <p:cNvSpPr txBox="1"/>
          <p:nvPr>
            <p:ph idx="11" type="ftr"/>
          </p:nvPr>
        </p:nvSpPr>
        <p:spPr>
          <a:xfrm>
            <a:off x="2145948" y="6356350"/>
            <a:ext cx="65408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2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ullets" showMasterSp="0" type="tx">
  <p:cSld name="TITLE_AND_BODY">
    <p:bg>
      <p:bgPr>
        <a:solidFill>
          <a:srgbClr val="FFFFFF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idx="1" type="body"/>
          </p:nvPr>
        </p:nvSpPr>
        <p:spPr>
          <a:xfrm>
            <a:off x="669727" y="892969"/>
            <a:ext cx="7804547" cy="5072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7662" lvl="0" marL="457200" marR="0" rtl="0" algn="l"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75"/>
              <a:buFont typeface="Arial"/>
              <a:buChar char="•"/>
              <a:defRPr b="0" i="0" sz="25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7662" lvl="1" marL="914400" marR="0" rtl="0" algn="l"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75"/>
              <a:buFont typeface="Arial"/>
              <a:buChar char="•"/>
              <a:defRPr b="0" i="0" sz="25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7662" lvl="2" marL="1371600" marR="0" rtl="0" algn="l"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75"/>
              <a:buFont typeface="Arial"/>
              <a:buChar char="•"/>
              <a:defRPr b="0" i="0" sz="25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7662" lvl="3" marL="1828800" marR="0" rtl="0" algn="l"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75"/>
              <a:buFont typeface="Arial"/>
              <a:buChar char="•"/>
              <a:defRPr b="0" i="0" sz="25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7662" lvl="4" marL="2286000" marR="0" rtl="0" algn="l"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75"/>
              <a:buFont typeface="Arial"/>
              <a:buChar char="•"/>
              <a:defRPr b="0" i="0" sz="25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  <a:defRPr b="0" i="0" sz="4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2" name="Google Shape;22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2145948" y="6356350"/>
            <a:ext cx="65408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2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  <a:defRPr b="1" i="0" sz="4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1" type="ftr"/>
          </p:nvPr>
        </p:nvSpPr>
        <p:spPr>
          <a:xfrm>
            <a:off x="2145948" y="6356350"/>
            <a:ext cx="65408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2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/>
          <p:nvPr>
            <p:ph type="title"/>
          </p:nvPr>
        </p:nvSpPr>
        <p:spPr>
          <a:xfrm>
            <a:off x="2145948" y="274638"/>
            <a:ext cx="6540851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  <a:defRPr b="0" i="0" sz="4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4" name="Google Shape;34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1" type="ftr"/>
          </p:nvPr>
        </p:nvSpPr>
        <p:spPr>
          <a:xfrm>
            <a:off x="2145948" y="6356350"/>
            <a:ext cx="65408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2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>
            <p:ph type="title"/>
          </p:nvPr>
        </p:nvSpPr>
        <p:spPr>
          <a:xfrm>
            <a:off x="2145948" y="274638"/>
            <a:ext cx="6540851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  <a:defRPr b="0" i="0" sz="4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1" name="Google Shape;41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3200"/>
              <a:buFont typeface="Arial"/>
              <a:buNone/>
              <a:defRPr b="1" i="0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None/>
              <a:defRPr b="1" i="0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  <a:defRPr b="1" i="0" sz="18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1" i="0" sz="16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1" i="0" sz="16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3200"/>
              <a:buFont typeface="Arial"/>
              <a:buNone/>
              <a:defRPr b="1" i="0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None/>
              <a:defRPr b="1" i="0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  <a:defRPr b="1" i="0" sz="18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1" i="0" sz="16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1" i="0" sz="16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1" type="ftr"/>
          </p:nvPr>
        </p:nvSpPr>
        <p:spPr>
          <a:xfrm>
            <a:off x="2145948" y="6356350"/>
            <a:ext cx="65408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2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 txBox="1"/>
          <p:nvPr>
            <p:ph type="title"/>
          </p:nvPr>
        </p:nvSpPr>
        <p:spPr>
          <a:xfrm>
            <a:off x="2145948" y="274638"/>
            <a:ext cx="6540851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  <a:defRPr b="0" i="0" sz="4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2145948" y="6356350"/>
            <a:ext cx="65408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2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8"/>
          <p:cNvSpPr txBox="1"/>
          <p:nvPr>
            <p:ph idx="11" type="ftr"/>
          </p:nvPr>
        </p:nvSpPr>
        <p:spPr>
          <a:xfrm>
            <a:off x="2145948" y="6356350"/>
            <a:ext cx="65408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2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  <a:defRPr b="1" i="0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9" name="Google Shape;59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7F7F7F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rgbClr val="7F7F7F"/>
              </a:buClr>
              <a:buSzPts val="3200"/>
              <a:buFont typeface="Arial"/>
              <a:buNone/>
              <a:defRPr b="0" i="0" sz="1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None/>
              <a:defRPr b="0" i="0" sz="12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0" sz="9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0" sz="9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9"/>
          <p:cNvSpPr txBox="1"/>
          <p:nvPr>
            <p:ph idx="11" type="ftr"/>
          </p:nvPr>
        </p:nvSpPr>
        <p:spPr>
          <a:xfrm>
            <a:off x="2145948" y="6356350"/>
            <a:ext cx="65408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2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  <a:defRPr b="1" i="0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6" name="Google Shape;66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rgbClr val="7F7F7F"/>
              </a:buClr>
              <a:buSzPts val="3200"/>
              <a:buFont typeface="Arial"/>
              <a:buNone/>
              <a:defRPr b="0" i="0" sz="1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None/>
              <a:defRPr b="0" i="0" sz="12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0" sz="9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0" sz="9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10"/>
          <p:cNvSpPr txBox="1"/>
          <p:nvPr>
            <p:ph idx="11" type="ftr"/>
          </p:nvPr>
        </p:nvSpPr>
        <p:spPr>
          <a:xfrm>
            <a:off x="2145948" y="6356350"/>
            <a:ext cx="65408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2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2145948" y="274638"/>
            <a:ext cx="6540851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  <a:defRPr b="0" i="0" sz="4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2145948" y="1600200"/>
            <a:ext cx="6540852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7F7F7F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1" type="ftr"/>
          </p:nvPr>
        </p:nvSpPr>
        <p:spPr>
          <a:xfrm>
            <a:off x="2145948" y="6356350"/>
            <a:ext cx="65408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ArTES long logo 1.tiff" id="13" name="Google Shape;13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315903" y="0"/>
            <a:ext cx="1638112" cy="68336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/>
          <p:nvPr>
            <p:ph type="title"/>
          </p:nvPr>
        </p:nvSpPr>
        <p:spPr>
          <a:xfrm>
            <a:off x="1666171" y="274638"/>
            <a:ext cx="6540851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4"/>
          <p:cNvSpPr txBox="1"/>
          <p:nvPr>
            <p:ph idx="1" type="body"/>
          </p:nvPr>
        </p:nvSpPr>
        <p:spPr>
          <a:xfrm>
            <a:off x="2145950" y="1093851"/>
            <a:ext cx="6540900" cy="503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39700" lvl="0" marL="342900" marR="0" rtl="0" algn="ctr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3200"/>
              <a:buFont typeface="Arial"/>
              <a:buNone/>
            </a:pPr>
            <a:r>
              <a:rPr lang="en-US" sz="54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Mastery Based Learning and Grading 101</a:t>
            </a:r>
            <a:endParaRPr i="0" sz="54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3"/>
          <p:cNvSpPr txBox="1"/>
          <p:nvPr>
            <p:ph type="title"/>
          </p:nvPr>
        </p:nvSpPr>
        <p:spPr>
          <a:xfrm>
            <a:off x="1666175" y="313875"/>
            <a:ext cx="6896700" cy="9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Font typeface="Calibri"/>
              <a:buNone/>
            </a:pPr>
            <a:r>
              <a:rPr lang="en-US" sz="3400">
                <a:latin typeface="Helvetica Neue Light"/>
                <a:ea typeface="Helvetica Neue Light"/>
                <a:cs typeface="Helvetica Neue Light"/>
                <a:sym typeface="Helvetica Neue Light"/>
              </a:rPr>
              <a:t>What Should I Look for in the Schoology Grade Report</a:t>
            </a:r>
            <a:r>
              <a:rPr lang="en-US" sz="3400">
                <a:latin typeface="Helvetica Neue Light"/>
                <a:ea typeface="Helvetica Neue Light"/>
                <a:cs typeface="Helvetica Neue Light"/>
                <a:sym typeface="Helvetica Neue Light"/>
              </a:rPr>
              <a:t>?</a:t>
            </a:r>
            <a:endParaRPr i="0" sz="3400" u="none" cap="none" strike="noStrike">
              <a:solidFill>
                <a:srgbClr val="7F7F7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52" name="Google Shape;152;p23"/>
          <p:cNvSpPr txBox="1"/>
          <p:nvPr>
            <p:ph idx="1" type="body"/>
          </p:nvPr>
        </p:nvSpPr>
        <p:spPr>
          <a:xfrm>
            <a:off x="2147800" y="1932775"/>
            <a:ext cx="6550500" cy="474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rgbClr val="7F7F7F"/>
              </a:buClr>
              <a:buSzPts val="3200"/>
              <a:buFont typeface="Arial"/>
              <a:buNone/>
            </a:pPr>
            <a:r>
              <a:rPr lang="en-US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Please click on our links for “MBG Screencast” to watch a video guiding you through what to look for in Schoology</a:t>
            </a:r>
            <a:endParaRPr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type="title"/>
          </p:nvPr>
        </p:nvSpPr>
        <p:spPr>
          <a:xfrm>
            <a:off x="2145948" y="274638"/>
            <a:ext cx="6540900" cy="114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 Light"/>
                <a:ea typeface="Helvetica Neue Light"/>
                <a:cs typeface="Helvetica Neue Light"/>
                <a:sym typeface="Helvetica Neue Light"/>
              </a:rPr>
              <a:t>Big Ideas</a:t>
            </a:r>
            <a:endParaRPr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pic>
        <p:nvPicPr>
          <p:cNvPr id="97" name="Google Shape;9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26400" y="1657597"/>
            <a:ext cx="6845148" cy="1652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84200" y="3410925"/>
            <a:ext cx="6202673" cy="9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5"/>
          <p:cNvSpPr txBox="1"/>
          <p:nvPr/>
        </p:nvSpPr>
        <p:spPr>
          <a:xfrm>
            <a:off x="1926400" y="4501375"/>
            <a:ext cx="6729600" cy="190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800">
                <a:solidFill>
                  <a:srgbClr val="38761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Mastery Based Learning and Grading focuses on the journey and progress towards mastery. The goal is to encourage student growth, enable and support student self-evaluation and communicate their learning progress. Revisions and reassessments are key and students have multiple opportunities to show what they know and understand</a:t>
            </a:r>
            <a:r>
              <a:rPr i="1" lang="en-US" sz="1800">
                <a:solidFill>
                  <a:srgbClr val="38761D"/>
                </a:solidFill>
              </a:rPr>
              <a:t>.</a:t>
            </a:r>
            <a:r>
              <a:rPr lang="en-US" sz="1800">
                <a:solidFill>
                  <a:srgbClr val="38761D"/>
                </a:solidFill>
              </a:rPr>
              <a:t> </a:t>
            </a:r>
            <a:endParaRPr sz="1800">
              <a:solidFill>
                <a:srgbClr val="38761D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1666175" y="531025"/>
            <a:ext cx="68967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Font typeface="Calibri"/>
              <a:buNone/>
            </a:pPr>
            <a:r>
              <a:rPr lang="en-US" sz="3400">
                <a:latin typeface="Helvetica Neue Light"/>
                <a:ea typeface="Helvetica Neue Light"/>
                <a:cs typeface="Helvetica Neue Light"/>
                <a:sym typeface="Helvetica Neue Light"/>
              </a:rPr>
              <a:t>What Does this Have to Do With Growth Mindset?</a:t>
            </a:r>
            <a:endParaRPr i="0" sz="3400" u="none" cap="none" strike="noStrike">
              <a:solidFill>
                <a:srgbClr val="7F7F7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1581225" y="1948450"/>
            <a:ext cx="7379100" cy="474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397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-1397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5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Growth-minded students</a:t>
            </a:r>
            <a:endParaRPr sz="2500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38735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Helvetica Neue Light"/>
              <a:buChar char="•"/>
            </a:pPr>
            <a:r>
              <a:rPr lang="en-US" sz="25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Persist in the face of setbacks and embrace challenges </a:t>
            </a:r>
            <a:endParaRPr sz="2500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38735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Helvetica Neue Light"/>
              <a:buChar char="•"/>
            </a:pPr>
            <a:r>
              <a:rPr lang="en-US" sz="25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Find lessons and inspiration in the success of others, instead of feeling threatened.</a:t>
            </a:r>
            <a:endParaRPr sz="2500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38735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Helvetica Neue Light"/>
              <a:buChar char="•"/>
            </a:pPr>
            <a:r>
              <a:rPr lang="en-US" sz="25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Believe, “</a:t>
            </a:r>
            <a:r>
              <a:rPr i="1" lang="en-US" sz="2500">
                <a:solidFill>
                  <a:schemeClr val="dk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This isn’t really my best work...yet</a:t>
            </a:r>
            <a:r>
              <a:rPr lang="en-US" sz="2500">
                <a:solidFill>
                  <a:schemeClr val="dk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” instead of “</a:t>
            </a:r>
            <a:r>
              <a:rPr i="1" lang="en-US" sz="2500">
                <a:solidFill>
                  <a:schemeClr val="dk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It’s fine the way it is</a:t>
            </a:r>
            <a:r>
              <a:rPr lang="en-US" sz="2500">
                <a:solidFill>
                  <a:schemeClr val="dk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”</a:t>
            </a:r>
            <a:endParaRPr sz="2500">
              <a:solidFill>
                <a:schemeClr val="dk1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3873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Helvetica Neue Light"/>
              <a:buChar char="•"/>
            </a:pPr>
            <a:r>
              <a:rPr lang="en-US" sz="2500">
                <a:solidFill>
                  <a:schemeClr val="dk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State “</a:t>
            </a:r>
            <a:r>
              <a:rPr i="1" lang="en-US" sz="2500">
                <a:solidFill>
                  <a:schemeClr val="dk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There is more that I can improve</a:t>
            </a:r>
            <a:r>
              <a:rPr lang="en-US" sz="2500">
                <a:solidFill>
                  <a:schemeClr val="dk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” rather than “</a:t>
            </a:r>
            <a:r>
              <a:rPr i="1" lang="en-US" sz="2500">
                <a:solidFill>
                  <a:schemeClr val="dk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There is nothing to change</a:t>
            </a:r>
            <a:r>
              <a:rPr lang="en-US" sz="2500">
                <a:solidFill>
                  <a:schemeClr val="dk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” </a:t>
            </a:r>
            <a:endParaRPr sz="2500">
              <a:solidFill>
                <a:schemeClr val="dk1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3873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Helvetica Neue Light"/>
              <a:buChar char="•"/>
            </a:pPr>
            <a:r>
              <a:rPr lang="en-US" sz="25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A</a:t>
            </a:r>
            <a:r>
              <a:rPr lang="en-US" sz="25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re reminded and supported as they shift their thinking, “</a:t>
            </a:r>
            <a:r>
              <a:rPr i="1" lang="en-US" sz="25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We love questions</a:t>
            </a:r>
            <a:r>
              <a:rPr lang="en-US" sz="25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!” </a:t>
            </a:r>
            <a:endParaRPr sz="2500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1397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3200"/>
              <a:buFont typeface="Arial"/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1666175" y="531025"/>
            <a:ext cx="68967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Font typeface="Calibri"/>
              <a:buNone/>
            </a:pPr>
            <a:r>
              <a:rPr lang="en-US" sz="3800">
                <a:latin typeface="Helvetica Neue Light"/>
                <a:ea typeface="Helvetica Neue Light"/>
                <a:cs typeface="Helvetica Neue Light"/>
                <a:sym typeface="Helvetica Neue Light"/>
              </a:rPr>
              <a:t>How Can I Support a </a:t>
            </a:r>
            <a:r>
              <a:rPr lang="en-US" sz="3800">
                <a:latin typeface="Helvetica Neue Light"/>
                <a:ea typeface="Helvetica Neue Light"/>
                <a:cs typeface="Helvetica Neue Light"/>
                <a:sym typeface="Helvetica Neue Light"/>
              </a:rPr>
              <a:t>Growth Mindset?</a:t>
            </a:r>
            <a:endParaRPr i="0" sz="3800" u="none" cap="none" strike="noStrike">
              <a:solidFill>
                <a:srgbClr val="7F7F7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2085175" y="1948450"/>
            <a:ext cx="6550500" cy="474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rgbClr val="000000"/>
              </a:solidFill>
            </a:endParaRPr>
          </a:p>
          <a:p>
            <a:pPr indent="-1397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3200"/>
              <a:buFont typeface="Arial"/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</p:txBody>
      </p:sp>
      <p:graphicFrame>
        <p:nvGraphicFramePr>
          <p:cNvPr id="112" name="Google Shape;112;p17"/>
          <p:cNvGraphicFramePr/>
          <p:nvPr/>
        </p:nvGraphicFramePr>
        <p:xfrm>
          <a:off x="1666175" y="2319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{85FAC4C7-8AAB-4B93-ACC3-E186D933CDD6}</a:tableStyleId>
              </a:tblPr>
              <a:tblGrid>
                <a:gridCol w="3619500"/>
                <a:gridCol w="3619500"/>
              </a:tblGrid>
              <a:tr h="6215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Say This...</a:t>
                      </a:r>
                      <a:endParaRPr sz="2400"/>
                    </a:p>
                  </a:txBody>
                  <a:tcPr marT="91425" marB="91425" marR="91425" marL="91425">
                    <a:lnB cap="flat" cmpd="sng" w="9525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Not That...</a:t>
                      </a:r>
                      <a:endParaRPr sz="2400"/>
                    </a:p>
                  </a:txBody>
                  <a:tcPr marT="91425" marB="91425" marR="91425" marL="91425">
                    <a:solidFill>
                      <a:schemeClr val="accent3"/>
                    </a:solidFill>
                  </a:tcPr>
                </a:tc>
              </a:tr>
              <a:tr h="14039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“I can see you worked so hard on this!”</a:t>
                      </a:r>
                      <a:endParaRPr b="1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Say this because it helps your children understand you value their effort.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“You are so smart!”</a:t>
                      </a:r>
                      <a:endParaRPr b="1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Do not say this because it makes them thing of intelligence as a fixed quality, and the outcome as being most important.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1643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“It seems like it’s time to try a new strategy.”</a:t>
                      </a:r>
                      <a:endParaRPr b="1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Say this because it lets your children know that they control the outcomes by making choices.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“It’s okay.  Maybe you’re just not cut out for this!”</a:t>
                      </a:r>
                      <a:endParaRPr b="1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Do not say this because it makes your children think they don’t have the capacity to improve or learn.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/>
          <p:nvPr>
            <p:ph type="title"/>
          </p:nvPr>
        </p:nvSpPr>
        <p:spPr>
          <a:xfrm>
            <a:off x="1666175" y="531025"/>
            <a:ext cx="68967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Font typeface="Calibri"/>
              <a:buNone/>
            </a:pPr>
            <a:r>
              <a:rPr lang="en-US" sz="3800">
                <a:latin typeface="Helvetica Neue Light"/>
                <a:ea typeface="Helvetica Neue Light"/>
                <a:cs typeface="Helvetica Neue Light"/>
                <a:sym typeface="Helvetica Neue Light"/>
              </a:rPr>
              <a:t>What Does a MBL Classroom Look Like?</a:t>
            </a:r>
            <a:endParaRPr i="0" sz="3800" u="none" cap="none" strike="noStrike">
              <a:solidFill>
                <a:srgbClr val="7F7F7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18" name="Google Shape;118;p18"/>
          <p:cNvSpPr txBox="1"/>
          <p:nvPr>
            <p:ph idx="1" type="body"/>
          </p:nvPr>
        </p:nvSpPr>
        <p:spPr>
          <a:xfrm>
            <a:off x="1629675" y="1948450"/>
            <a:ext cx="7161000" cy="389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In a Mastery Based Learning and Grading classroom </a:t>
            </a:r>
            <a:endParaRPr sz="2400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Char char="•"/>
            </a:pPr>
            <a:r>
              <a:rPr lang="en-US" sz="24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Students will be graded based on their </a:t>
            </a:r>
            <a:r>
              <a:rPr i="1" lang="en-US" sz="24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growth</a:t>
            </a:r>
            <a:r>
              <a:rPr lang="en-US" sz="24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 over the year or semester</a:t>
            </a:r>
            <a:endParaRPr sz="2400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Char char="•"/>
            </a:pPr>
            <a:r>
              <a:rPr lang="en-US" sz="24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There will be set </a:t>
            </a:r>
            <a:r>
              <a:rPr b="1" lang="en-US"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learning targets</a:t>
            </a:r>
            <a:r>
              <a:rPr lang="en-US" sz="24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 and students will have multiple opportunities to show growth towards these targets</a:t>
            </a:r>
            <a:endParaRPr sz="2400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Char char="•"/>
            </a:pPr>
            <a:r>
              <a:rPr lang="en-US" sz="24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Students will receive feedback on their progress towards mastery and, through the use of rubrics, know what to do to move towards proficiency</a:t>
            </a:r>
            <a:endParaRPr sz="2400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Char char="•"/>
            </a:pPr>
            <a:r>
              <a:rPr lang="en-US" sz="24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Students will </a:t>
            </a:r>
            <a:r>
              <a:rPr i="1" lang="en-US" sz="24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revise</a:t>
            </a:r>
            <a:r>
              <a:rPr lang="en-US" sz="24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 work frequently</a:t>
            </a:r>
            <a:endParaRPr sz="2400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1397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3200"/>
              <a:buFont typeface="Arial"/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/>
          <p:nvPr>
            <p:ph type="title"/>
          </p:nvPr>
        </p:nvSpPr>
        <p:spPr>
          <a:xfrm>
            <a:off x="1666175" y="531025"/>
            <a:ext cx="68967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Font typeface="Calibri"/>
              <a:buNone/>
            </a:pPr>
            <a:r>
              <a:rPr lang="en-US" sz="3400">
                <a:latin typeface="Helvetica Neue Light"/>
                <a:ea typeface="Helvetica Neue Light"/>
                <a:cs typeface="Helvetica Neue Light"/>
                <a:sym typeface="Helvetica Neue Light"/>
              </a:rPr>
              <a:t>How Will My Student Know How They are Doing?</a:t>
            </a:r>
            <a:endParaRPr i="0" sz="3400" u="none" cap="none" strike="noStrike">
              <a:solidFill>
                <a:srgbClr val="7F7F7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24" name="Google Shape;124;p19"/>
          <p:cNvSpPr txBox="1"/>
          <p:nvPr>
            <p:ph idx="1" type="body"/>
          </p:nvPr>
        </p:nvSpPr>
        <p:spPr>
          <a:xfrm>
            <a:off x="1938700" y="1674025"/>
            <a:ext cx="6696900" cy="441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Please remember that</a:t>
            </a:r>
            <a:endParaRPr sz="1800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Char char="•"/>
            </a:pPr>
            <a:r>
              <a:rPr lang="en-US" sz="18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rather than waiting for a cumulative grade, make it a habit to continuously check progress in individual learning targets</a:t>
            </a:r>
            <a:endParaRPr sz="1800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Char char="•"/>
            </a:pPr>
            <a:r>
              <a:rPr lang="en-US" sz="18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teachers will provide feedback on students’ individual areas of weakness and then prescribe specific corrections </a:t>
            </a:r>
            <a:endParaRPr sz="1800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Char char="•"/>
            </a:pPr>
            <a:r>
              <a:rPr lang="en-US" sz="18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we are focusing on growth, not grades</a:t>
            </a:r>
            <a:endParaRPr sz="1800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Char char="•"/>
            </a:pPr>
            <a:r>
              <a:rPr lang="en-US" sz="18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final class grades will be calculated based on the number of learning targets that are proficient </a:t>
            </a:r>
            <a:endParaRPr sz="1800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Char char="•"/>
            </a:pPr>
            <a:r>
              <a:rPr lang="en-US" sz="18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individual syllabi will show how proficiency in each LT and overall proficiency is calculated</a:t>
            </a:r>
            <a:endParaRPr sz="1800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Char char="•"/>
            </a:pPr>
            <a:r>
              <a:rPr lang="en-US" sz="18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Proficiency is determined by recency and frequency of achievement, and is not and not pure “number crunching”</a:t>
            </a:r>
            <a:endParaRPr sz="1800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1397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3200"/>
              <a:buFont typeface="Arial"/>
              <a:buNone/>
            </a:pPr>
            <a:r>
              <a:t/>
            </a:r>
            <a:endParaRPr sz="1200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1397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3200"/>
              <a:buFont typeface="Arial"/>
              <a:buNone/>
            </a:pPr>
            <a:r>
              <a:t/>
            </a:r>
            <a:endParaRPr sz="1200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139700" lvl="0" marL="80010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3200"/>
              <a:buFont typeface="Arial"/>
              <a:buNone/>
            </a:pPr>
            <a:r>
              <a:rPr b="1" lang="en-US" sz="1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Note:</a:t>
            </a:r>
            <a:endParaRPr b="1" sz="18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39700" lvl="0" marL="80010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3200"/>
              <a:buFont typeface="Arial"/>
              <a:buNone/>
            </a:pPr>
            <a:r>
              <a:rPr b="1" lang="en-US" sz="1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Revisions are important, but depending on assignment, there may be a limited number and a limited timeframe for (re)submissions</a:t>
            </a:r>
            <a:endParaRPr b="1" sz="18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/>
          <p:nvPr>
            <p:ph type="title"/>
          </p:nvPr>
        </p:nvSpPr>
        <p:spPr>
          <a:xfrm>
            <a:off x="2145948" y="274638"/>
            <a:ext cx="6540900" cy="114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 Light"/>
                <a:ea typeface="Helvetica Neue Light"/>
                <a:cs typeface="Helvetica Neue Light"/>
                <a:sym typeface="Helvetica Neue Light"/>
              </a:rPr>
              <a:t>Key Terms</a:t>
            </a:r>
            <a:endParaRPr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31" name="Google Shape;131;p20"/>
          <p:cNvSpPr txBox="1"/>
          <p:nvPr>
            <p:ph idx="1" type="body"/>
          </p:nvPr>
        </p:nvSpPr>
        <p:spPr>
          <a:xfrm>
            <a:off x="2145948" y="1600200"/>
            <a:ext cx="6540900" cy="45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32" name="Google Shape;132;p20"/>
          <p:cNvGraphicFramePr/>
          <p:nvPr/>
        </p:nvGraphicFramePr>
        <p:xfrm>
          <a:off x="1722075" y="1472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{85FAC4C7-8AAB-4B93-ACC3-E186D933CDD6}</a:tableStyleId>
              </a:tblPr>
              <a:tblGrid>
                <a:gridCol w="969750"/>
                <a:gridCol w="6269250"/>
              </a:tblGrid>
              <a:tr h="837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Mastery</a:t>
                      </a:r>
                      <a:endParaRPr b="1" sz="12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A</a:t>
                      </a: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 complete and detailed understanding of the learning target or skill. Can apply same skills in new contexts, as well as teach the skills to someone else</a:t>
                      </a:r>
                      <a:endParaRPr sz="1100"/>
                    </a:p>
                  </a:txBody>
                  <a:tcPr marT="91425" marB="91425" marR="91425" marL="91425"/>
                </a:tc>
              </a:tr>
              <a:tr h="6712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Proficient</a:t>
                      </a:r>
                      <a:endParaRPr b="1" sz="12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A</a:t>
                      </a: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 complete understanding of the learning target.  Can replicate the skill without explanation of expectations.</a:t>
                      </a:r>
                      <a:endParaRPr sz="1100"/>
                    </a:p>
                  </a:txBody>
                  <a:tcPr marT="91425" marB="91425" marR="91425" marL="91425"/>
                </a:tc>
              </a:tr>
              <a:tr h="4078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Rubric</a:t>
                      </a:r>
                      <a:endParaRPr b="1" sz="12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Guideline used in which to determine a grade for a particular assignment or task.  Rubrics are used to assess all assignments of consequence when calculating grades.</a:t>
                      </a:r>
                      <a:endParaRPr sz="1100"/>
                    </a:p>
                  </a:txBody>
                  <a:tcPr marT="91425" marB="91425" marR="91425" marL="91425"/>
                </a:tc>
              </a:tr>
              <a:tr h="4078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Score</a:t>
                      </a:r>
                      <a:endParaRPr b="1" sz="12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Determined proficiency for a given skill or learning target.  There can be multiple scores given for a single assignment, depending on how many separate skills are being assessed.</a:t>
                      </a:r>
                      <a:endParaRPr sz="1100"/>
                    </a:p>
                  </a:txBody>
                  <a:tcPr marT="91425" marB="91425" marR="91425" marL="91425"/>
                </a:tc>
              </a:tr>
              <a:tr h="4078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Learning Target</a:t>
                      </a:r>
                      <a:endParaRPr b="1" sz="12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A skill that must be accomplished in order to pass a given class.  Multiple targets will be given in a class, and a specific number must be considered proficient for a student to earn an “A”, “B”, or “C”.  </a:t>
                      </a: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Learning targets are shaped and informed by the content standards for the class.</a:t>
                      </a:r>
                      <a:endParaRPr sz="1100"/>
                    </a:p>
                  </a:txBody>
                  <a:tcPr marT="91425" marB="91425" marR="91425" marL="91425"/>
                </a:tc>
              </a:tr>
              <a:tr h="4078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Standard</a:t>
                      </a:r>
                      <a:endParaRPr b="1" sz="12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</a:rPr>
                        <a:t>expectations of student knowledge and skills adopted by the State Board of Education</a:t>
                      </a:r>
                      <a:endParaRPr sz="1100">
                        <a:solidFill>
                          <a:srgbClr val="222222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</a:tr>
              <a:tr h="4078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Grade</a:t>
                      </a:r>
                      <a:endParaRPr b="1" sz="12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the number or letter reported at the end of a period of time as a summary statement of performance </a:t>
                      </a:r>
                      <a:endParaRPr sz="1100"/>
                    </a:p>
                  </a:txBody>
                  <a:tcPr marT="91425" marB="91425" marR="91425" marL="91425"/>
                </a:tc>
              </a:tr>
              <a:tr h="4078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Growth</a:t>
                      </a:r>
                      <a:endParaRPr b="1" sz="12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improvement by an individual relative to prior 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078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/>
                        <a:t>Progress</a:t>
                      </a:r>
                      <a:endParaRPr b="1" sz="12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 improvement by an individual relative to a goal or standard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/>
          <p:nvPr>
            <p:ph type="title"/>
          </p:nvPr>
        </p:nvSpPr>
        <p:spPr>
          <a:xfrm>
            <a:off x="1666175" y="531025"/>
            <a:ext cx="68967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Font typeface="Calibri"/>
              <a:buNone/>
            </a:pPr>
            <a:r>
              <a:rPr lang="en-US" sz="4200">
                <a:latin typeface="Helvetica Neue Light"/>
                <a:ea typeface="Helvetica Neue Light"/>
                <a:cs typeface="Helvetica Neue Light"/>
                <a:sym typeface="Helvetica Neue Light"/>
              </a:rPr>
              <a:t>What Do the Rubric Scores Mean?</a:t>
            </a:r>
            <a:endParaRPr i="0" sz="4200" u="none" cap="none" strike="noStrike">
              <a:solidFill>
                <a:srgbClr val="7F7F7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38" name="Google Shape;138;p21"/>
          <p:cNvSpPr txBox="1"/>
          <p:nvPr>
            <p:ph idx="1" type="body"/>
          </p:nvPr>
        </p:nvSpPr>
        <p:spPr>
          <a:xfrm>
            <a:off x="2085175" y="1948450"/>
            <a:ext cx="6550500" cy="474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000000"/>
              </a:solidFill>
            </a:endParaRPr>
          </a:p>
          <a:p>
            <a:pPr indent="-1397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3200"/>
              <a:buFont typeface="Arial"/>
              <a:buNone/>
            </a:pPr>
            <a:r>
              <a:t/>
            </a:r>
            <a:endParaRPr sz="2600">
              <a:solidFill>
                <a:srgbClr val="000000"/>
              </a:solidFill>
            </a:endParaRPr>
          </a:p>
        </p:txBody>
      </p:sp>
      <p:graphicFrame>
        <p:nvGraphicFramePr>
          <p:cNvPr id="139" name="Google Shape;139;p21"/>
          <p:cNvGraphicFramePr/>
          <p:nvPr/>
        </p:nvGraphicFramePr>
        <p:xfrm>
          <a:off x="1424325" y="1948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{85FAC4C7-8AAB-4B93-ACC3-E186D933CDD6}</a:tableStyleId>
              </a:tblPr>
              <a:tblGrid>
                <a:gridCol w="1786150"/>
                <a:gridCol w="5709400"/>
              </a:tblGrid>
              <a:tr h="381000"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200"/>
                        <a:t>Mastery Rubric</a:t>
                      </a:r>
                      <a:endParaRPr b="1" sz="2200"/>
                    </a:p>
                  </a:txBody>
                  <a:tcPr marT="91425" marB="91425" marR="91425" marL="91425"/>
                </a:tc>
                <a:tc hMerge="1"/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Level</a:t>
                      </a:r>
                      <a:endParaRPr b="1"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Description</a:t>
                      </a:r>
                      <a:endParaRPr b="1" sz="18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4 -- Exceeds </a:t>
                      </a:r>
                      <a:endParaRPr sz="16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      Proficiency</a:t>
                      </a:r>
                      <a:endParaRPr sz="16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I can show a complete and detailed understanding of the learning target, and teach the skills to someone else</a:t>
                      </a:r>
                      <a:endParaRPr sz="1600"/>
                    </a:p>
                  </a:txBody>
                  <a:tcPr marT="91425" marB="91425" marR="91425" marL="91425"/>
                </a:tc>
              </a:tr>
              <a:tr h="4571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3 -- Proficient</a:t>
                      </a:r>
                      <a:endParaRPr sz="16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I can show a complete understanding of the learning target</a:t>
                      </a:r>
                      <a:endParaRPr sz="1600"/>
                    </a:p>
                  </a:txBody>
                  <a:tcPr marT="91425" marB="91425" marR="91425" marL="91425"/>
                </a:tc>
              </a:tr>
              <a:tr h="4571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2 --</a:t>
                      </a:r>
                      <a:r>
                        <a:rPr lang="en-US"/>
                        <a:t> Nearly  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     Proficient /   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     Minor Revisions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I can show an understanding of the learning target at times, but still need more practice</a:t>
                      </a:r>
                      <a:endParaRPr sz="1600"/>
                    </a:p>
                  </a:txBody>
                  <a:tcPr marT="91425" marB="91425" marR="91425" marL="91425"/>
                </a:tc>
              </a:tr>
              <a:tr h="4571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1 -- </a:t>
                      </a:r>
                      <a:r>
                        <a:rPr lang="en-US"/>
                        <a:t>Not Yet 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     Proficient / 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     Major Revisions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I have a partial understanding of the learning target and need more examples, tme, and practice to progress towards proficiency</a:t>
                      </a:r>
                      <a:endParaRPr sz="1600"/>
                    </a:p>
                  </a:txBody>
                  <a:tcPr marT="91425" marB="91425" marR="91425" marL="91425"/>
                </a:tc>
              </a:tr>
              <a:tr h="4571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0 -- </a:t>
                      </a:r>
                      <a:r>
                        <a:rPr lang="en-US" sz="1600"/>
                        <a:t>No Evidence </a:t>
                      </a:r>
                      <a:endParaRPr sz="16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I am not yet able to demonstrate the skill, or have not yet submitted work that demonstrates my understanding of the particular learning target</a:t>
                      </a:r>
                      <a:endParaRPr sz="16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/>
          <p:nvPr>
            <p:ph type="title"/>
          </p:nvPr>
        </p:nvSpPr>
        <p:spPr>
          <a:xfrm>
            <a:off x="1666175" y="531025"/>
            <a:ext cx="6896700" cy="76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Font typeface="Calibri"/>
              <a:buNone/>
            </a:pPr>
            <a:r>
              <a:rPr lang="en-US" sz="3400">
                <a:latin typeface="Helvetica Neue Light"/>
                <a:ea typeface="Helvetica Neue Light"/>
                <a:cs typeface="Helvetica Neue Light"/>
                <a:sym typeface="Helvetica Neue Light"/>
              </a:rPr>
              <a:t>How is MBL Different from SBG ?</a:t>
            </a:r>
            <a:endParaRPr i="0" sz="3400" u="none" cap="none" strike="noStrike">
              <a:solidFill>
                <a:srgbClr val="7F7F7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45" name="Google Shape;145;p22"/>
          <p:cNvSpPr txBox="1"/>
          <p:nvPr>
            <p:ph idx="1" type="body"/>
          </p:nvPr>
        </p:nvSpPr>
        <p:spPr>
          <a:xfrm>
            <a:off x="2085175" y="1948450"/>
            <a:ext cx="6550500" cy="474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000000"/>
              </a:solidFill>
            </a:endParaRPr>
          </a:p>
          <a:p>
            <a:pPr indent="-1397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3200"/>
              <a:buFont typeface="Arial"/>
              <a:buNone/>
            </a:pPr>
            <a:r>
              <a:t/>
            </a:r>
            <a:endParaRPr sz="2600">
              <a:solidFill>
                <a:srgbClr val="000000"/>
              </a:solidFill>
            </a:endParaRPr>
          </a:p>
        </p:txBody>
      </p:sp>
      <p:graphicFrame>
        <p:nvGraphicFramePr>
          <p:cNvPr id="146" name="Google Shape;146;p22"/>
          <p:cNvGraphicFramePr/>
          <p:nvPr/>
        </p:nvGraphicFramePr>
        <p:xfrm>
          <a:off x="1666175" y="139218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{85FAC4C7-8AAB-4B93-ACC3-E186D933CDD6}</a:tableStyleId>
              </a:tblPr>
              <a:tblGrid>
                <a:gridCol w="3524475"/>
                <a:gridCol w="3726575"/>
              </a:tblGrid>
              <a:tr h="4326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Traditional</a:t>
                      </a:r>
                      <a:r>
                        <a:rPr b="1" lang="en-US"/>
                        <a:t> Grading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Mastery Based Learning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8946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Grade based on assessments (quizzes, projects, homework).  One grade given per assessment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Grades given for separate attempts at learning targets.  These attempts carry no weight towards overall grades.</a:t>
                      </a:r>
                      <a:endParaRPr sz="1200"/>
                    </a:p>
                  </a:txBody>
                  <a:tcPr marT="91425" marB="91425" marR="91425" marL="91425"/>
                </a:tc>
              </a:tr>
              <a:tr h="9531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200"/>
                        <a:t>Assessments are based on a percentage system.  Measurement of success may be unclear or sometimes feel arbitrary.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Proficiency in separate learning targets is the goal.  Final class determined by number of learning targets that are marked either proficient or advanced.</a:t>
                      </a:r>
                      <a:endParaRPr sz="1200"/>
                    </a:p>
                  </a:txBody>
                  <a:tcPr marT="91425" marB="91425" marR="91425" marL="91425"/>
                </a:tc>
              </a:tr>
              <a:tr h="11276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200"/>
                        <a:t>Uses a mix of assessment, achievement, effort, and behavior to determine the finale grade.  May use late penalties and extra credit.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Achievement determined by demonstration of ability in separate learning targets.  0s and missing assignments do not “count against” class grade, but rather are seen as missed attempts to demonstrate proficiency </a:t>
                      </a:r>
                      <a:endParaRPr sz="1200"/>
                    </a:p>
                  </a:txBody>
                  <a:tcPr marT="91425" marB="91425" marR="91425" marL="91425"/>
                </a:tc>
              </a:tr>
              <a:tr h="6636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Everything goes in the gradebook, regardless of purpose.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All classwork, regardless of the type, carries a zero weight towards the overall class grade.  All work is considered “practice” towards demonstrating proficiency in a learning target.  Learning Targets will determine the final class grade.</a:t>
                      </a:r>
                      <a:endParaRPr sz="1200"/>
                    </a:p>
                  </a:txBody>
                  <a:tcPr marT="91425" marB="91425" marR="91425" marL="91425"/>
                </a:tc>
              </a:tr>
              <a:tr h="4368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200"/>
                        <a:t>Include every score, regardless of when it was collected.  Assessments record the average, </a:t>
                      </a:r>
                      <a:r>
                        <a:rPr lang="en-US" sz="1200" u="sng"/>
                        <a:t>not the best</a:t>
                      </a:r>
                      <a:r>
                        <a:rPr lang="en-US" sz="1200"/>
                        <a:t>, work.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Both </a:t>
                      </a:r>
                      <a:r>
                        <a:rPr lang="en-US" sz="1200" u="sng"/>
                        <a:t>recency</a:t>
                      </a:r>
                      <a:r>
                        <a:rPr lang="en-US" sz="1200"/>
                        <a:t> as well as </a:t>
                      </a:r>
                      <a:r>
                        <a:rPr lang="en-US" sz="1200" u="sng"/>
                        <a:t>frequency</a:t>
                      </a:r>
                      <a:r>
                        <a:rPr lang="en-US" sz="1200"/>
                        <a:t> are considered when determining whether a student is proficient in a given learning target</a:t>
                      </a:r>
                      <a:endParaRPr sz="12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ArTES PPT templat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